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0" d="100"/>
          <a:sy n="70" d="100"/>
        </p:scale>
        <p:origin x="1094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Age Guesses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face0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dLbls>
            <c:dLbl>
              <c:idx val="6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A-FE8C-4DB2-B44D-757D02F6F29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Sheet1!$B$1:$H$1</c:f>
              <c:strCache>
                <c:ptCount val="7"/>
                <c:pt idx="0">
                  <c:v>Predicted Day 1</c:v>
                </c:pt>
                <c:pt idx="1">
                  <c:v>Predicted Day 2</c:v>
                </c:pt>
                <c:pt idx="2">
                  <c:v>Predicted Day 3</c:v>
                </c:pt>
                <c:pt idx="3">
                  <c:v>Predicted Day 4</c:v>
                </c:pt>
                <c:pt idx="4">
                  <c:v>Predicted Day 5</c:v>
                </c:pt>
                <c:pt idx="5">
                  <c:v>Predicted Day 6</c:v>
                </c:pt>
                <c:pt idx="6">
                  <c:v>Predicted Day 7</c:v>
                </c:pt>
              </c:strCache>
            </c:strRef>
          </c:cat>
          <c:val>
            <c:numRef>
              <c:f>Sheet1!$B$2:$H$2</c:f>
              <c:numCache>
                <c:formatCode>General</c:formatCode>
                <c:ptCount val="7"/>
                <c:pt idx="0">
                  <c:v>22.6</c:v>
                </c:pt>
                <c:pt idx="1">
                  <c:v>41.6</c:v>
                </c:pt>
                <c:pt idx="2">
                  <c:v>37.1</c:v>
                </c:pt>
                <c:pt idx="3">
                  <c:v>28.9</c:v>
                </c:pt>
                <c:pt idx="4">
                  <c:v>26.4</c:v>
                </c:pt>
                <c:pt idx="5">
                  <c:v>29</c:v>
                </c:pt>
                <c:pt idx="6">
                  <c:v>26.5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E8C-4DB2-B44D-757D02F6F299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face1</c:v>
                </c:pt>
              </c:strCache>
            </c:strRef>
          </c:tx>
          <c:spPr>
            <a:ln w="22225" cap="rnd">
              <a:solidFill>
                <a:schemeClr val="accent2"/>
              </a:solidFill>
            </a:ln>
            <a:effectLst>
              <a:glow rad="139700">
                <a:schemeClr val="accent2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dLbls>
            <c:dLbl>
              <c:idx val="6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FE8C-4DB2-B44D-757D02F6F29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Sheet1!$B$1:$H$1</c:f>
              <c:strCache>
                <c:ptCount val="7"/>
                <c:pt idx="0">
                  <c:v>Predicted Day 1</c:v>
                </c:pt>
                <c:pt idx="1">
                  <c:v>Predicted Day 2</c:v>
                </c:pt>
                <c:pt idx="2">
                  <c:v>Predicted Day 3</c:v>
                </c:pt>
                <c:pt idx="3">
                  <c:v>Predicted Day 4</c:v>
                </c:pt>
                <c:pt idx="4">
                  <c:v>Predicted Day 5</c:v>
                </c:pt>
                <c:pt idx="5">
                  <c:v>Predicted Day 6</c:v>
                </c:pt>
                <c:pt idx="6">
                  <c:v>Predicted Day 7</c:v>
                </c:pt>
              </c:strCache>
            </c:strRef>
          </c:cat>
          <c:val>
            <c:numRef>
              <c:f>Sheet1!$B$3:$H$3</c:f>
              <c:numCache>
                <c:formatCode>General</c:formatCode>
                <c:ptCount val="7"/>
                <c:pt idx="0">
                  <c:v>5.0999999999999996</c:v>
                </c:pt>
                <c:pt idx="1">
                  <c:v>25</c:v>
                </c:pt>
                <c:pt idx="2">
                  <c:v>26</c:v>
                </c:pt>
                <c:pt idx="3">
                  <c:v>26.5</c:v>
                </c:pt>
                <c:pt idx="4">
                  <c:v>24.9</c:v>
                </c:pt>
                <c:pt idx="5">
                  <c:v>27.5</c:v>
                </c:pt>
                <c:pt idx="6">
                  <c:v>33.299999999999997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E8C-4DB2-B44D-757D02F6F299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face2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cat>
            <c:strRef>
              <c:f>Sheet1!$B$1:$H$1</c:f>
              <c:strCache>
                <c:ptCount val="7"/>
                <c:pt idx="0">
                  <c:v>Predicted Day 1</c:v>
                </c:pt>
                <c:pt idx="1">
                  <c:v>Predicted Day 2</c:v>
                </c:pt>
                <c:pt idx="2">
                  <c:v>Predicted Day 3</c:v>
                </c:pt>
                <c:pt idx="3">
                  <c:v>Predicted Day 4</c:v>
                </c:pt>
                <c:pt idx="4">
                  <c:v>Predicted Day 5</c:v>
                </c:pt>
                <c:pt idx="5">
                  <c:v>Predicted Day 6</c:v>
                </c:pt>
                <c:pt idx="6">
                  <c:v>Predicted Day 7</c:v>
                </c:pt>
              </c:strCache>
            </c:strRef>
          </c:cat>
          <c:val>
            <c:numRef>
              <c:f>Sheet1!$B$4:$H$4</c:f>
              <c:numCache>
                <c:formatCode>General</c:formatCode>
                <c:ptCount val="7"/>
                <c:pt idx="0">
                  <c:v>49.8</c:v>
                </c:pt>
                <c:pt idx="1">
                  <c:v>21.7</c:v>
                </c:pt>
                <c:pt idx="2">
                  <c:v>33.299999999999997</c:v>
                </c:pt>
                <c:pt idx="3">
                  <c:v>33.4</c:v>
                </c:pt>
                <c:pt idx="4">
                  <c:v>36.6</c:v>
                </c:pt>
                <c:pt idx="5">
                  <c:v>34.700000000000003</c:v>
                </c:pt>
                <c:pt idx="6">
                  <c:v>32.200000000000003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E8C-4DB2-B44D-757D02F6F299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face3</c:v>
                </c:pt>
              </c:strCache>
            </c:strRef>
          </c:tx>
          <c:spPr>
            <a:ln w="22225" cap="rnd">
              <a:solidFill>
                <a:schemeClr val="accent4"/>
              </a:solidFill>
            </a:ln>
            <a:effectLst>
              <a:glow rad="139700">
                <a:schemeClr val="accent4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dLbls>
            <c:dLbl>
              <c:idx val="6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FE8C-4DB2-B44D-757D02F6F29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Sheet1!$B$1:$H$1</c:f>
              <c:strCache>
                <c:ptCount val="7"/>
                <c:pt idx="0">
                  <c:v>Predicted Day 1</c:v>
                </c:pt>
                <c:pt idx="1">
                  <c:v>Predicted Day 2</c:v>
                </c:pt>
                <c:pt idx="2">
                  <c:v>Predicted Day 3</c:v>
                </c:pt>
                <c:pt idx="3">
                  <c:v>Predicted Day 4</c:v>
                </c:pt>
                <c:pt idx="4">
                  <c:v>Predicted Day 5</c:v>
                </c:pt>
                <c:pt idx="5">
                  <c:v>Predicted Day 6</c:v>
                </c:pt>
                <c:pt idx="6">
                  <c:v>Predicted Day 7</c:v>
                </c:pt>
              </c:strCache>
            </c:strRef>
          </c:cat>
          <c:val>
            <c:numRef>
              <c:f>Sheet1!$B$5:$H$5</c:f>
              <c:numCache>
                <c:formatCode>General</c:formatCode>
                <c:ptCount val="7"/>
                <c:pt idx="0">
                  <c:v>28.1</c:v>
                </c:pt>
                <c:pt idx="1">
                  <c:v>35.799999999999997</c:v>
                </c:pt>
                <c:pt idx="2">
                  <c:v>42.4</c:v>
                </c:pt>
                <c:pt idx="3">
                  <c:v>27.7</c:v>
                </c:pt>
                <c:pt idx="4">
                  <c:v>33.9</c:v>
                </c:pt>
                <c:pt idx="5">
                  <c:v>30.8</c:v>
                </c:pt>
                <c:pt idx="6">
                  <c:v>32.4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E8C-4DB2-B44D-757D02F6F299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face4</c:v>
                </c:pt>
              </c:strCache>
            </c:strRef>
          </c:tx>
          <c:spPr>
            <a:ln w="22225" cap="rnd">
              <a:solidFill>
                <a:schemeClr val="accent5"/>
              </a:solidFill>
            </a:ln>
            <a:effectLst>
              <a:glow rad="139700">
                <a:schemeClr val="accent5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dLbls>
            <c:dLbl>
              <c:idx val="6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FE8C-4DB2-B44D-757D02F6F29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Sheet1!$B$1:$H$1</c:f>
              <c:strCache>
                <c:ptCount val="7"/>
                <c:pt idx="0">
                  <c:v>Predicted Day 1</c:v>
                </c:pt>
                <c:pt idx="1">
                  <c:v>Predicted Day 2</c:v>
                </c:pt>
                <c:pt idx="2">
                  <c:v>Predicted Day 3</c:v>
                </c:pt>
                <c:pt idx="3">
                  <c:v>Predicted Day 4</c:v>
                </c:pt>
                <c:pt idx="4">
                  <c:v>Predicted Day 5</c:v>
                </c:pt>
                <c:pt idx="5">
                  <c:v>Predicted Day 6</c:v>
                </c:pt>
                <c:pt idx="6">
                  <c:v>Predicted Day 7</c:v>
                </c:pt>
              </c:strCache>
            </c:strRef>
          </c:cat>
          <c:val>
            <c:numRef>
              <c:f>Sheet1!$B$6:$H$6</c:f>
              <c:numCache>
                <c:formatCode>General</c:formatCode>
                <c:ptCount val="7"/>
                <c:pt idx="0">
                  <c:v>23.4</c:v>
                </c:pt>
                <c:pt idx="1">
                  <c:v>25.1</c:v>
                </c:pt>
                <c:pt idx="2">
                  <c:v>4.9000000000000004</c:v>
                </c:pt>
                <c:pt idx="3">
                  <c:v>34.299999999999997</c:v>
                </c:pt>
                <c:pt idx="4">
                  <c:v>33</c:v>
                </c:pt>
                <c:pt idx="5">
                  <c:v>28.3</c:v>
                </c:pt>
                <c:pt idx="6">
                  <c:v>41.9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FE8C-4DB2-B44D-757D02F6F299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face5</c:v>
                </c:pt>
              </c:strCache>
            </c:strRef>
          </c:tx>
          <c:spPr>
            <a:ln w="22225" cap="rnd">
              <a:solidFill>
                <a:schemeClr val="accent6"/>
              </a:solidFill>
            </a:ln>
            <a:effectLst>
              <a:glow rad="139700">
                <a:schemeClr val="accent6">
                  <a:satMod val="175000"/>
                  <a:alpha val="14000"/>
                </a:schemeClr>
              </a:glow>
            </a:effectLst>
          </c:spPr>
          <c:marker>
            <c:symbol val="none"/>
          </c:marker>
          <c:dLbls>
            <c:dLbl>
              <c:idx val="6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C-FE8C-4DB2-B44D-757D02F6F29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Sheet1!$B$1:$H$1</c:f>
              <c:strCache>
                <c:ptCount val="7"/>
                <c:pt idx="0">
                  <c:v>Predicted Day 1</c:v>
                </c:pt>
                <c:pt idx="1">
                  <c:v>Predicted Day 2</c:v>
                </c:pt>
                <c:pt idx="2">
                  <c:v>Predicted Day 3</c:v>
                </c:pt>
                <c:pt idx="3">
                  <c:v>Predicted Day 4</c:v>
                </c:pt>
                <c:pt idx="4">
                  <c:v>Predicted Day 5</c:v>
                </c:pt>
                <c:pt idx="5">
                  <c:v>Predicted Day 6</c:v>
                </c:pt>
                <c:pt idx="6">
                  <c:v>Predicted Day 7</c:v>
                </c:pt>
              </c:strCache>
            </c:strRef>
          </c:cat>
          <c:val>
            <c:numRef>
              <c:f>Sheet1!$B$7:$H$7</c:f>
              <c:numCache>
                <c:formatCode>General</c:formatCode>
                <c:ptCount val="7"/>
                <c:pt idx="0">
                  <c:v>14.1</c:v>
                </c:pt>
                <c:pt idx="1">
                  <c:v>20.5</c:v>
                </c:pt>
                <c:pt idx="2">
                  <c:v>24.2</c:v>
                </c:pt>
                <c:pt idx="3">
                  <c:v>14.8</c:v>
                </c:pt>
                <c:pt idx="4">
                  <c:v>19.600000000000001</c:v>
                </c:pt>
                <c:pt idx="5">
                  <c:v>15.9</c:v>
                </c:pt>
                <c:pt idx="6">
                  <c:v>22.3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5-FE8C-4DB2-B44D-757D02F6F299}"/>
            </c:ext>
          </c:extLst>
        </c:ser>
        <c:ser>
          <c:idx val="6"/>
          <c:order val="6"/>
          <c:tx>
            <c:strRef>
              <c:f>Sheet1!$A$8</c:f>
              <c:strCache>
                <c:ptCount val="1"/>
                <c:pt idx="0">
                  <c:v>face6</c:v>
                </c:pt>
              </c:strCache>
            </c:strRef>
          </c:tx>
          <c:spPr>
            <a:ln w="22225" cap="rnd">
              <a:solidFill>
                <a:schemeClr val="accent1">
                  <a:lumMod val="60000"/>
                </a:schemeClr>
              </a:solidFill>
            </a:ln>
            <a:effectLst>
              <a:glow rad="139700">
                <a:schemeClr val="accent1">
                  <a:lumMod val="60000"/>
                  <a:satMod val="175000"/>
                  <a:alpha val="14000"/>
                </a:schemeClr>
              </a:glow>
            </a:effectLst>
          </c:spPr>
          <c:marker>
            <c:symbol val="none"/>
          </c:marker>
          <c:dLbls>
            <c:dLbl>
              <c:idx val="6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FE8C-4DB2-B44D-757D02F6F29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lt1">
                          <a:lumMod val="50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Sheet1!$B$1:$H$1</c:f>
              <c:strCache>
                <c:ptCount val="7"/>
                <c:pt idx="0">
                  <c:v>Predicted Day 1</c:v>
                </c:pt>
                <c:pt idx="1">
                  <c:v>Predicted Day 2</c:v>
                </c:pt>
                <c:pt idx="2">
                  <c:v>Predicted Day 3</c:v>
                </c:pt>
                <c:pt idx="3">
                  <c:v>Predicted Day 4</c:v>
                </c:pt>
                <c:pt idx="4">
                  <c:v>Predicted Day 5</c:v>
                </c:pt>
                <c:pt idx="5">
                  <c:v>Predicted Day 6</c:v>
                </c:pt>
                <c:pt idx="6">
                  <c:v>Predicted Day 7</c:v>
                </c:pt>
              </c:strCache>
            </c:strRef>
          </c:cat>
          <c:val>
            <c:numRef>
              <c:f>Sheet1!$B$8:$H$8</c:f>
              <c:numCache>
                <c:formatCode>General</c:formatCode>
                <c:ptCount val="7"/>
                <c:pt idx="0">
                  <c:v>37.4</c:v>
                </c:pt>
                <c:pt idx="1">
                  <c:v>15.8</c:v>
                </c:pt>
                <c:pt idx="2">
                  <c:v>26.7</c:v>
                </c:pt>
                <c:pt idx="3">
                  <c:v>23.5</c:v>
                </c:pt>
                <c:pt idx="4">
                  <c:v>10</c:v>
                </c:pt>
                <c:pt idx="5">
                  <c:v>13.7</c:v>
                </c:pt>
                <c:pt idx="6">
                  <c:v>24.7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6-FE8C-4DB2-B44D-757D02F6F2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0201328"/>
        <c:axId val="420201656"/>
      </c:lineChart>
      <c:catAx>
        <c:axId val="420201328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0201656"/>
        <c:crosses val="autoZero"/>
        <c:auto val="1"/>
        <c:lblAlgn val="ctr"/>
        <c:lblOffset val="100"/>
        <c:noMultiLvlLbl val="0"/>
      </c:catAx>
      <c:valAx>
        <c:axId val="420201656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0201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900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900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lt1">
        <a:lumMod val="75000"/>
      </a:schemeClr>
    </cs:fontRef>
    <cs:defRPr sz="900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400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32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550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15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99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76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1740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383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646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7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51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17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10361D-651A-4EB5-B138-A2510A288CDB}" type="datetimeFigureOut">
              <a:rPr lang="en-US" smtClean="0"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8E893F-722B-40A9-85D6-4DF5DE513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9374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2E6E8-DF76-4D98-8807-A69DE7710B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Age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D9E164-8843-4664-BB60-E7A4EDBD60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By Nicholas Fong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COEN 345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6/7/18</a:t>
            </a:r>
          </a:p>
        </p:txBody>
      </p:sp>
    </p:spTree>
    <p:extLst>
      <p:ext uri="{BB962C8B-B14F-4D97-AF65-F5344CB8AC3E}">
        <p14:creationId xmlns:p14="http://schemas.microsoft.com/office/powerpoint/2010/main" val="18302775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48833-27E3-400E-A436-499158883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Building the CNN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8290-9BAD-41EE-BFEA-283E9D4DF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Preprocess the data, scaling images down to 128x128x3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[</a:t>
            </a:r>
            <a:r>
              <a:rPr lang="pt-BR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CONV =&gt; ELU =&gt; BN =&gt; POOL =&gt; DO] x 3 =&gt; FC =&gt; DO =&gt; FC </a:t>
            </a:r>
          </a:p>
          <a:p>
            <a:r>
              <a:rPr lang="pt-BR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Get a little bit of all the useful parts of a CNN</a:t>
            </a:r>
          </a:p>
          <a:p>
            <a:r>
              <a:rPr lang="pt-BR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ELU rather than ReLU / tanh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DO ratio of 0.25, expect the last one at 0.5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Pooling standard max pooling in a 2x2 square</a:t>
            </a:r>
          </a:p>
        </p:txBody>
      </p:sp>
    </p:spTree>
    <p:extLst>
      <p:ext uri="{BB962C8B-B14F-4D97-AF65-F5344CB8AC3E}">
        <p14:creationId xmlns:p14="http://schemas.microsoft.com/office/powerpoint/2010/main" val="3910968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3A3E1-0316-46B9-B197-493055E2E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Training the CNN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CD401F-EC9B-4661-9A3A-83B14FA0A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Optimizer model of </a:t>
            </a:r>
            <a:r>
              <a:rPr lang="en-US" dirty="0" err="1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Adadelta</a:t>
            </a: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 because SGD was blowing up</a:t>
            </a:r>
          </a:p>
          <a:p>
            <a:pPr lvl="1"/>
            <a:r>
              <a:rPr lang="en-US" dirty="0" err="1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Adadelta</a:t>
            </a: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 is an adaptive optimizer that adjusts the learning rate without being very sensitive to initial conditions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Data optimizer to increase the data to train on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Each epoch took ~ half an hour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Ran ~ 100 epochs over the course of a week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Towards the end of training, validation error started increasing, indicating the model had converged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Saved the best model each night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Validation error based on L2 norm</a:t>
            </a:r>
          </a:p>
          <a:p>
            <a:endParaRPr lang="en-US" dirty="0">
              <a:latin typeface="Droid Serif" panose="02020600060500020200" pitchFamily="18" charset="0"/>
              <a:ea typeface="Droid Serif" panose="02020600060500020200" pitchFamily="18" charset="0"/>
              <a:cs typeface="Droid Serif" panose="020206000605000202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049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CDD1F-5E3C-4EE5-8805-1126AF396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Evaluating the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3E4A5-AE79-4349-8545-DE9E6FDE2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Average L1 norm of 10 years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Average L2 norm of 175 years</a:t>
            </a:r>
            <a:r>
              <a:rPr lang="en-US" baseline="30000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951675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7B5069-B07B-4AA4-A7AF-FBDF847A8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Demo</a:t>
            </a:r>
          </a:p>
        </p:txBody>
      </p:sp>
      <p:pic>
        <p:nvPicPr>
          <p:cNvPr id="21" name="Content Placeholder 20" descr="face0">
            <a:extLst>
              <a:ext uri="{FF2B5EF4-FFF2-40B4-BE49-F238E27FC236}">
                <a16:creationId xmlns:a16="http://schemas.microsoft.com/office/drawing/2014/main" id="{1AC503BA-1EBA-470F-AEA2-CE30AE9E71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828800" cy="1828800"/>
          </a:xfr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BC197DD-ECB6-4479-BE65-3D9631B225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567" y="1690688"/>
            <a:ext cx="1828800" cy="18288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BE1863B-A54F-4A16-9C7E-C3378CDE5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2633" y="1690688"/>
            <a:ext cx="1828800" cy="18288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311E05A-EF88-4E91-BF12-F7B2805609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1690688"/>
            <a:ext cx="1828800" cy="1828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664B892-0DB0-4ABA-B7FC-42202550514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151" y="4023633"/>
            <a:ext cx="1828800" cy="18288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6C1A8C3-9EB2-49AB-8788-92E3B668AC1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4023633"/>
            <a:ext cx="1828800" cy="18288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F6FEE2C-0A42-45B6-B830-121C797279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049" y="4023633"/>
            <a:ext cx="1828800" cy="1828800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F863FFF-CA85-455A-B856-A6378EAC93A7}"/>
              </a:ext>
            </a:extLst>
          </p:cNvPr>
          <p:cNvSpPr txBox="1"/>
          <p:nvPr/>
        </p:nvSpPr>
        <p:spPr>
          <a:xfrm>
            <a:off x="838200" y="351948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Face0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5A44573-77AD-453A-827C-FD83F766143B}"/>
              </a:ext>
            </a:extLst>
          </p:cNvPr>
          <p:cNvSpPr txBox="1"/>
          <p:nvPr/>
        </p:nvSpPr>
        <p:spPr>
          <a:xfrm>
            <a:off x="3670567" y="351948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Face1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4A0D756-C241-4B03-9F6A-3FA94A89A1D8}"/>
              </a:ext>
            </a:extLst>
          </p:cNvPr>
          <p:cNvSpPr txBox="1"/>
          <p:nvPr/>
        </p:nvSpPr>
        <p:spPr>
          <a:xfrm>
            <a:off x="6692633" y="351948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Face2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B7DDB78-38D7-4BFD-B669-ACB63F4A33FF}"/>
              </a:ext>
            </a:extLst>
          </p:cNvPr>
          <p:cNvSpPr txBox="1"/>
          <p:nvPr/>
        </p:nvSpPr>
        <p:spPr>
          <a:xfrm>
            <a:off x="9525000" y="351948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Face3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0EB0851-8522-4C2C-968F-43566721FC9E}"/>
              </a:ext>
            </a:extLst>
          </p:cNvPr>
          <p:cNvSpPr txBox="1"/>
          <p:nvPr/>
        </p:nvSpPr>
        <p:spPr>
          <a:xfrm>
            <a:off x="2215151" y="585243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Face4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6EF5237-8532-4A3B-80A0-689F55374B1E}"/>
              </a:ext>
            </a:extLst>
          </p:cNvPr>
          <p:cNvSpPr txBox="1"/>
          <p:nvPr/>
        </p:nvSpPr>
        <p:spPr>
          <a:xfrm>
            <a:off x="5181600" y="585243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Face5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1BB84D7-7070-48EA-AC39-96A8ADD201B1}"/>
              </a:ext>
            </a:extLst>
          </p:cNvPr>
          <p:cNvSpPr txBox="1"/>
          <p:nvPr/>
        </p:nvSpPr>
        <p:spPr>
          <a:xfrm>
            <a:off x="8148049" y="5852433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Face6</a:t>
            </a:r>
          </a:p>
        </p:txBody>
      </p:sp>
    </p:spTree>
    <p:extLst>
      <p:ext uri="{BB962C8B-B14F-4D97-AF65-F5344CB8AC3E}">
        <p14:creationId xmlns:p14="http://schemas.microsoft.com/office/powerpoint/2010/main" val="4086681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54252-5A06-4613-912B-BAB272050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0620"/>
          </a:xfrm>
        </p:spPr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Demo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6F8D93B3-789C-40AE-8E65-F0F39F801D3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8847815"/>
              </p:ext>
            </p:extLst>
          </p:nvPr>
        </p:nvGraphicFramePr>
        <p:xfrm>
          <a:off x="1651737" y="1275745"/>
          <a:ext cx="8888525" cy="49012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8" name="Content Placeholder 20" descr="face0">
            <a:extLst>
              <a:ext uri="{FF2B5EF4-FFF2-40B4-BE49-F238E27FC236}">
                <a16:creationId xmlns:a16="http://schemas.microsoft.com/office/drawing/2014/main" id="{92D3C32A-6B1F-4C76-919D-4E26F428B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9250" y="1945344"/>
            <a:ext cx="548640" cy="548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5829E3C-9F1A-4DAD-BD3C-A8F7A46D6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8752" y="1945344"/>
            <a:ext cx="548640" cy="5486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21A6B5-FE79-4285-ADB5-64092E2FCF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2178" y="1945344"/>
            <a:ext cx="548640" cy="5486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AFD8767-2D36-4A35-B269-0D6698DD55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680" y="1945344"/>
            <a:ext cx="548640" cy="54864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267726A-00E8-48D6-B578-720AF05F05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225" y="1945344"/>
            <a:ext cx="548640" cy="5486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920382B-214D-49F5-8AB9-17477E36B17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8714" y="1945344"/>
            <a:ext cx="548640" cy="54864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1695FA0-89F6-4193-A7D3-A42C84D174E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203" y="1938524"/>
            <a:ext cx="548640" cy="548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610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1E950-9BD0-4547-A5D3-DED1B4F51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2D6C1-5054-4D21-B7AB-372661117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Predicted: 69.2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Actual: 62</a:t>
            </a:r>
          </a:p>
          <a:p>
            <a:endParaRPr lang="en-US" dirty="0">
              <a:latin typeface="Droid Serif" panose="02020600060500020200" pitchFamily="18" charset="0"/>
              <a:ea typeface="Droid Serif" panose="02020600060500020200" pitchFamily="18" charset="0"/>
              <a:cs typeface="Droid Serif" panose="02020600060500020200" pitchFamily="18" charset="0"/>
            </a:endParaRP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05DDA471-AD00-438B-B2A2-D12207DD94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4571" y="1825625"/>
            <a:ext cx="1771429" cy="17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44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E98C26-382F-49E2-80A2-07D770C10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F8F02-EF8F-4221-8B4D-A741B6670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CNNs can be used in regression effectively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Predicting someone’s age, a task even us humans struggle with, can be accomplished with reasonable accuracy by a CNN</a:t>
            </a:r>
          </a:p>
          <a:p>
            <a:endParaRPr lang="en-US" dirty="0">
              <a:latin typeface="Droid Serif" panose="02020600060500020200" pitchFamily="18" charset="0"/>
              <a:ea typeface="Droid Serif" panose="02020600060500020200" pitchFamily="18" charset="0"/>
              <a:cs typeface="Droid Serif" panose="02020600060500020200" pitchFamily="18" charset="0"/>
            </a:endParaRPr>
          </a:p>
          <a:p>
            <a:endParaRPr lang="en-US" dirty="0">
              <a:latin typeface="Droid Serif" panose="02020600060500020200" pitchFamily="18" charset="0"/>
              <a:ea typeface="Droid Serif" panose="02020600060500020200" pitchFamily="18" charset="0"/>
              <a:cs typeface="Droid Serif" panose="020206000605000202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7903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3C445-218C-4F89-9E0D-EBDFD1A3E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4A319-A251-4C51-B4AB-221BFDBB15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Try changing hyperparameters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CNN structure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Dropout probabilities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Optimization algorithm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Get more data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Make this a polished app for $$$</a:t>
            </a:r>
          </a:p>
          <a:p>
            <a:endParaRPr lang="en-US" dirty="0">
              <a:latin typeface="Droid Serif" panose="02020600060500020200" pitchFamily="18" charset="0"/>
              <a:ea typeface="Droid Serif" panose="02020600060500020200" pitchFamily="18" charset="0"/>
              <a:cs typeface="Droid Serif" panose="020206000605000202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57158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5D12A78-42D0-4E47-A041-F4E869064F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Thanks for listening!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1965D5F8-2E86-44A0-8F6E-653F1523CD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800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1963968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636A52-2073-44D0-9B67-C78C26971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BA09C-116F-4247-90F7-CEBC218B9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What is my project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Why I chose my topic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Background Research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How I did my Project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Results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Conclusions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Next Steps</a:t>
            </a:r>
          </a:p>
          <a:p>
            <a:pPr marL="0" indent="0">
              <a:buNone/>
            </a:pPr>
            <a:endParaRPr lang="en-US" dirty="0">
              <a:latin typeface="Droid Serif" panose="02020600060500020200" pitchFamily="18" charset="0"/>
              <a:ea typeface="Droid Serif" panose="02020600060500020200" pitchFamily="18" charset="0"/>
              <a:cs typeface="Droid Serif" panose="020206000605000202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5842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4FF88-3F14-4FDB-8497-91D00AF40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What Is My 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DB3DC-D12A-4339-AC51-7BB83BC38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Big Picture: Using convolutional neural networks for regression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More Specifically: Predicting someone’s age from their face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Domain: Males between the age of 1 and 90 inclusive</a:t>
            </a:r>
          </a:p>
        </p:txBody>
      </p:sp>
    </p:spTree>
    <p:extLst>
      <p:ext uri="{BB962C8B-B14F-4D97-AF65-F5344CB8AC3E}">
        <p14:creationId xmlns:p14="http://schemas.microsoft.com/office/powerpoint/2010/main" val="3272236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FC52F-875A-4CF6-9956-E404F3C56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Why I Chose My Topic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DA238-3E33-457E-A72D-EC5750991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The vast majority of research in the field of computer vision relates to classification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Regression is something that is almost completely neglected in the field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 like to take the road less traveled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 couldn’t find any image regression datasets online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Predicting someone’s age is a feasible task for which I can make my own dataset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Since I was building my own dataset, didn’t want NSFW photos</a:t>
            </a:r>
          </a:p>
        </p:txBody>
      </p:sp>
    </p:spTree>
    <p:extLst>
      <p:ext uri="{BB962C8B-B14F-4D97-AF65-F5344CB8AC3E}">
        <p14:creationId xmlns:p14="http://schemas.microsoft.com/office/powerpoint/2010/main" val="409680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DB068-0A8B-4299-9E92-4A3BFE89B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0EEFE-550F-4E43-B294-1CABFBE7EE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2394E-ECDF-417F-863C-EF2E4CF3F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87685" y="1825625"/>
            <a:ext cx="5181600" cy="4351338"/>
          </a:xfrm>
        </p:spPr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In the realm of computer vision using regression, predicting someone’s age is the most common topic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Microsoft has an existing tool to predict your age (how-old.net)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425E75-CE73-4214-A0FA-84460D198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3276600" cy="394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945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A7ED9A2-1898-40BB-AEF2-E635A917F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Implementation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71C1A3-791A-454D-93F4-885C535C6D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AutoNum type="arabicPeriod"/>
            </a:pP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Building a web scraper</a:t>
            </a:r>
          </a:p>
          <a:p>
            <a:pPr marL="514350" indent="-514350">
              <a:buAutoNum type="arabicPeriod"/>
            </a:pP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Downloading images</a:t>
            </a:r>
          </a:p>
          <a:p>
            <a:pPr marL="514350" indent="-514350">
              <a:buAutoNum type="arabicPeriod"/>
            </a:pP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Realizing the need for automation</a:t>
            </a:r>
          </a:p>
          <a:p>
            <a:pPr marL="514350" indent="-514350">
              <a:buAutoNum type="arabicPeriod"/>
            </a:pP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Cropping out just the faces</a:t>
            </a:r>
          </a:p>
          <a:p>
            <a:pPr marL="514350" indent="-514350">
              <a:buAutoNum type="arabicPeriod"/>
            </a:pP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Deleting images that were too small</a:t>
            </a:r>
          </a:p>
          <a:p>
            <a:pPr marL="514350" indent="-514350">
              <a:buAutoNum type="arabicPeriod"/>
            </a:pP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Manually deleting images that were incorrectly tagged</a:t>
            </a:r>
          </a:p>
          <a:p>
            <a:pPr marL="514350" indent="-514350">
              <a:buAutoNum type="arabicPeriod"/>
            </a:pP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Building the CNN</a:t>
            </a:r>
          </a:p>
          <a:p>
            <a:pPr marL="514350" indent="-514350">
              <a:buAutoNum type="arabicPeriod"/>
            </a:pP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Training the CNN</a:t>
            </a:r>
          </a:p>
          <a:p>
            <a:pPr marL="514350" indent="-514350">
              <a:buAutoNum type="arabicPeriod"/>
            </a:pP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Evaluating the results</a:t>
            </a:r>
          </a:p>
        </p:txBody>
      </p:sp>
    </p:spTree>
    <p:extLst>
      <p:ext uri="{BB962C8B-B14F-4D97-AF65-F5344CB8AC3E}">
        <p14:creationId xmlns:p14="http://schemas.microsoft.com/office/powerpoint/2010/main" val="3662476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0C7BF-1303-4C73-A7DE-7E346D5F8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Building the Web Scraper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71A00-115E-4713-ABC4-DFFA3FF1E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Tutorial released by Adrian 2 months ago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Utilizes Bing’s API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3000 image max?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Downloading the images (with many failed downloads)</a:t>
            </a:r>
          </a:p>
        </p:txBody>
      </p:sp>
    </p:spTree>
    <p:extLst>
      <p:ext uri="{BB962C8B-B14F-4D97-AF65-F5344CB8AC3E}">
        <p14:creationId xmlns:p14="http://schemas.microsoft.com/office/powerpoint/2010/main" val="28260446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D533B-9CB2-4502-82AF-3D13F389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Realizing the need for automation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09A06-AF03-4CAD-93B1-229417D7E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At first, I was deleting irrelevant images 1 at a time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Incorrectly named images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Images not of men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Images that were too small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Images that were labeled incorrectly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Images with the person in the background (lots of noise)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Images that were duplicated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Images with multiple people of varying ages</a:t>
            </a:r>
          </a:p>
          <a:p>
            <a:pPr lvl="1"/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Images with really low quality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There has to be a better way!</a:t>
            </a:r>
          </a:p>
        </p:txBody>
      </p:sp>
    </p:spTree>
    <p:extLst>
      <p:ext uri="{BB962C8B-B14F-4D97-AF65-F5344CB8AC3E}">
        <p14:creationId xmlns:p14="http://schemas.microsoft.com/office/powerpoint/2010/main" val="3468669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8BA2D-38C8-4747-9877-256E6D51F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Cleaning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BD058E-A1D0-44A7-9504-5AD63849F3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SNFaceCrop</a:t>
            </a:r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 automatically crops out just the faces of images in batch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Fixed most of the tediousness, but still had to manually verify the data afterwards</a:t>
            </a:r>
          </a:p>
          <a:p>
            <a:r>
              <a:rPr lang="en-US" dirty="0">
                <a:latin typeface="Droid Serif" panose="02020600060500020200" pitchFamily="18" charset="0"/>
                <a:ea typeface="Droid Serif" panose="02020600060500020200" pitchFamily="18" charset="0"/>
                <a:cs typeface="Droid Serif" panose="02020600060500020200" pitchFamily="18" charset="0"/>
              </a:rPr>
              <a:t>Out of the 10,800 photos I tried downloading, I was left with 4441 photos of decent quality to train on</a:t>
            </a:r>
          </a:p>
        </p:txBody>
      </p:sp>
    </p:spTree>
    <p:extLst>
      <p:ext uri="{BB962C8B-B14F-4D97-AF65-F5344CB8AC3E}">
        <p14:creationId xmlns:p14="http://schemas.microsoft.com/office/powerpoint/2010/main" val="3043697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229</TotalTime>
  <Words>600</Words>
  <Application>Microsoft Office PowerPoint</Application>
  <PresentationFormat>Widescreen</PresentationFormat>
  <Paragraphs>106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Droid Serif</vt:lpstr>
      <vt:lpstr>Office Theme</vt:lpstr>
      <vt:lpstr>Age Prediction</vt:lpstr>
      <vt:lpstr>Overview</vt:lpstr>
      <vt:lpstr>What Is My Topic</vt:lpstr>
      <vt:lpstr>Why I Chose My Topic</vt:lpstr>
      <vt:lpstr>Background</vt:lpstr>
      <vt:lpstr>Implementation</vt:lpstr>
      <vt:lpstr>Building the Web Scraper</vt:lpstr>
      <vt:lpstr>Realizing the need for automation</vt:lpstr>
      <vt:lpstr>Cleaning the Dataset</vt:lpstr>
      <vt:lpstr>Building the CNN</vt:lpstr>
      <vt:lpstr>Training the CNN</vt:lpstr>
      <vt:lpstr>Evaluating the results</vt:lpstr>
      <vt:lpstr>Demo</vt:lpstr>
      <vt:lpstr>Demo</vt:lpstr>
      <vt:lpstr>Demo</vt:lpstr>
      <vt:lpstr>Conclusions</vt:lpstr>
      <vt:lpstr>Next Steps</vt:lpstr>
      <vt:lpstr>Thanks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Age Prediction</dc:title>
  <dc:creator>Nicholas Fong</dc:creator>
  <cp:lastModifiedBy>Nicholas Fong</cp:lastModifiedBy>
  <cp:revision>17</cp:revision>
  <dcterms:created xsi:type="dcterms:W3CDTF">2018-06-07T21:19:01Z</dcterms:created>
  <dcterms:modified xsi:type="dcterms:W3CDTF">2018-06-08T01:08:10Z</dcterms:modified>
</cp:coreProperties>
</file>

<file path=docProps/thumbnail.jpeg>
</file>